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307" r:id="rId3"/>
    <p:sldId id="308" r:id="rId4"/>
    <p:sldId id="306" r:id="rId5"/>
    <p:sldId id="312" r:id="rId6"/>
    <p:sldId id="309" r:id="rId7"/>
    <p:sldId id="311" r:id="rId8"/>
    <p:sldId id="310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-9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38373675512789E-2"/>
          <c:y val="1.6927923924368763E-2"/>
          <c:w val="0.79603723145717897"/>
          <c:h val="0.969094162697651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20987654320986E-2"/>
                  <c:y val="-1.1452551448107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587E-3"/>
                  <c:y val="-3.893867492356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Лист1!$C$7:$E$7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Лист1!$C$8:$E$8</c:f>
              <c:numCache>
                <c:formatCode>#,##0.00</c:formatCode>
                <c:ptCount val="3"/>
                <c:pt idx="0">
                  <c:v>30442.1</c:v>
                </c:pt>
                <c:pt idx="1">
                  <c:v>31095.4</c:v>
                </c:pt>
                <c:pt idx="2">
                  <c:v>-653.30000000000291</c:v>
                </c:pt>
              </c:numCache>
            </c:numRef>
          </c:val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-2.519561318583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Лист1!$C$7:$E$7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Лист1!$C$9:$E$9</c:f>
              <c:numCache>
                <c:formatCode>#,##0.00</c:formatCode>
                <c:ptCount val="3"/>
                <c:pt idx="0">
                  <c:v>26903.4</c:v>
                </c:pt>
                <c:pt idx="1">
                  <c:v>26903.4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Лист1!$B$10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012345679012287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2"/>
                  <c:y val="-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16049382716049E-3"/>
                  <c:y val="-2.519561318583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Лист1!$C$7:$E$7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Лист1!$C$10:$E$10</c:f>
              <c:numCache>
                <c:formatCode>#,##0.00</c:formatCode>
                <c:ptCount val="3"/>
                <c:pt idx="0">
                  <c:v>28318.400000000001</c:v>
                </c:pt>
                <c:pt idx="1">
                  <c:v>28318.400000000001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82528"/>
        <c:axId val="80584064"/>
        <c:axId val="132020864"/>
      </c:bar3DChart>
      <c:catAx>
        <c:axId val="80582528"/>
        <c:scaling>
          <c:orientation val="minMax"/>
        </c:scaling>
        <c:delete val="0"/>
        <c:axPos val="b"/>
        <c:majorTickMark val="out"/>
        <c:minorTickMark val="none"/>
        <c:tickLblPos val="nextTo"/>
        <c:crossAx val="80584064"/>
        <c:crosses val="autoZero"/>
        <c:auto val="1"/>
        <c:lblAlgn val="ctr"/>
        <c:lblOffset val="100"/>
        <c:noMultiLvlLbl val="0"/>
      </c:catAx>
      <c:valAx>
        <c:axId val="805840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0582528"/>
        <c:crosses val="autoZero"/>
        <c:crossBetween val="between"/>
      </c:valAx>
      <c:serAx>
        <c:axId val="13202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05840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68714115318977E-2"/>
          <c:y val="0.11169473046638401"/>
          <c:w val="0.56233253545493167"/>
          <c:h val="0.81684707563349057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44,71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14,36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40,93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'Приложение 1  изм. кул. (2)'!$C$38:$C$40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'Приложение 1  изм. кул. (2)'!$D$38:$D$40</c:f>
              <c:numCache>
                <c:formatCode>General</c:formatCode>
                <c:ptCount val="3"/>
                <c:pt idx="0">
                  <c:v>44.71</c:v>
                </c:pt>
                <c:pt idx="1">
                  <c:v>14.36</c:v>
                </c:pt>
                <c:pt idx="2">
                  <c:v>40.93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59272460622647"/>
          <c:y val="3.5910357359176255E-2"/>
          <c:w val="0.36657752109939323"/>
          <c:h val="0.92817928528164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142707161604805E-2"/>
          <c:y val="4.9679487179487176E-2"/>
          <c:w val="0.46952410948631423"/>
          <c:h val="0.7339743589743589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5.2900970926192066E-2"/>
                  <c:y val="7.604482132041187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15,90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15,08</a:t>
                    </a:r>
                    <a:r>
                      <a:rPr lang="ru-RU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595908480591533E-2"/>
                  <c:y val="4.69392287502523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5,82</a:t>
                    </a:r>
                    <a:r>
                      <a:rPr lang="ru-RU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63,15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0,04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'Приложение 1  изм. кул. (2)'!$C$44:$C$48</c:f>
              <c:strCache>
                <c:ptCount val="5"/>
                <c:pt idx="0">
                  <c:v>НДФЛ</c:v>
                </c:pt>
                <c:pt idx="1">
                  <c:v>Акцизы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</c:strCache>
            </c:strRef>
          </c:cat>
          <c:val>
            <c:numRef>
              <c:f>'Приложение 1  изм. кул. (2)'!$D$44:$D$48</c:f>
              <c:numCache>
                <c:formatCode>General</c:formatCode>
                <c:ptCount val="5"/>
                <c:pt idx="0" formatCode="0.00">
                  <c:v>15.9</c:v>
                </c:pt>
                <c:pt idx="1">
                  <c:v>15.08</c:v>
                </c:pt>
                <c:pt idx="2">
                  <c:v>5.82</c:v>
                </c:pt>
                <c:pt idx="3">
                  <c:v>63.15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85714285714286"/>
          <c:y val="1.0428528164748638E-2"/>
          <c:w val="0.34476190476190477"/>
          <c:h val="0.959911669695134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023802809772743E-2"/>
          <c:y val="4.7630068541963118E-2"/>
          <c:w val="0.37210472657859917"/>
          <c:h val="0.59742895435453391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65,70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34,30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'Приложение 1  изм. кул. (2)'!$C$50:$C$51</c:f>
              <c:strCache>
                <c:ptCount val="2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'Приложение 1  изм. кул. (2)'!$D$50:$D$51</c:f>
              <c:numCache>
                <c:formatCode>0.00</c:formatCode>
                <c:ptCount val="2"/>
                <c:pt idx="0">
                  <c:v>65.7</c:v>
                </c:pt>
                <c:pt idx="1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680614303377369"/>
          <c:y val="2.6243586631311985E-2"/>
          <c:w val="0.34648127661728234"/>
          <c:h val="0.82278057834158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58,93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33,80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2,43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51010029768774"/>
                  <c:y val="-1.16240364909401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4,84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Доходы!$F$40:$F$43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Доходы!$G$40:$G$43</c:f>
              <c:numCache>
                <c:formatCode>0.00</c:formatCode>
                <c:ptCount val="4"/>
                <c:pt idx="0" formatCode="General">
                  <c:v>58.93</c:v>
                </c:pt>
                <c:pt idx="1">
                  <c:v>33.799999999999997</c:v>
                </c:pt>
                <c:pt idx="2" formatCode="General">
                  <c:v>2.4300000000000002</c:v>
                </c:pt>
                <c:pt idx="3" formatCode="General">
                  <c:v>4.84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Расходы!$A$36:$A$44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 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Расходы!$B$36:$B$44</c:f>
              <c:numCache>
                <c:formatCode>#,##0.00</c:formatCode>
                <c:ptCount val="9"/>
                <c:pt idx="0">
                  <c:v>11652</c:v>
                </c:pt>
                <c:pt idx="1">
                  <c:v>299.60000000000002</c:v>
                </c:pt>
                <c:pt idx="2">
                  <c:v>123.5</c:v>
                </c:pt>
                <c:pt idx="3">
                  <c:v>4218</c:v>
                </c:pt>
                <c:pt idx="4">
                  <c:v>6162.4</c:v>
                </c:pt>
                <c:pt idx="5">
                  <c:v>7886.3</c:v>
                </c:pt>
                <c:pt idx="6">
                  <c:v>681.3</c:v>
                </c:pt>
                <c:pt idx="7">
                  <c:v>22.3</c:v>
                </c:pt>
                <c:pt idx="8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961532036218247E-3"/>
          <c:y val="0.14330724010375895"/>
          <c:w val="0.42571491063617045"/>
          <c:h val="0.64300904053659957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Программы!$A$3:$A$9</c:f>
              <c:strCache>
                <c:ptCount val="7"/>
                <c:pt idx="0">
                  <c:v>Муниципальная программа "Безопасность и защита населения на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1">
                  <c:v>Муниципальная программа "Совершенствование и развитие дорожной сети муниципального образования Путиловское сельское поселение Кировского муниципального района Ленинградской области"</c:v>
                </c:pt>
                <c:pt idx="2">
                  <c:v>Муниципальная программа "Благоустройство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3">
                  <c:v>Муниципальная программа "Энергосбережение и повышение энергетической эффективности на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4">
                  <c:v>Муниципальная программа "Развитие культуры и массового спорта на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5">
                  <c:v>Муниципальная программа "О содействии участию населения в  осуществлении местного самоуправления в иных формах на частях территорий  муниципального образования Путиловское сельское поселение Кировского  муниципального района  Ленинградской области" № 147-</c:v>
                </c:pt>
                <c:pt idx="6">
                  <c:v>Муниципальная программа "Развитие части территории муниципального образования Путиловское сельское поселение Кировского муниципального района Ленинградской области, являющейся административным центром" № 3-оз</c:v>
                </c:pt>
              </c:strCache>
            </c:strRef>
          </c:cat>
          <c:val>
            <c:numRef>
              <c:f>Программы!$B$3:$B$9</c:f>
              <c:numCache>
                <c:formatCode>#,##0.00</c:formatCode>
                <c:ptCount val="7"/>
                <c:pt idx="0">
                  <c:v>123.5</c:v>
                </c:pt>
                <c:pt idx="1">
                  <c:v>1859.3</c:v>
                </c:pt>
                <c:pt idx="2">
                  <c:v>3242.6</c:v>
                </c:pt>
                <c:pt idx="3">
                  <c:v>241.2</c:v>
                </c:pt>
                <c:pt idx="4">
                  <c:v>7908.6</c:v>
                </c:pt>
                <c:pt idx="5">
                  <c:v>1755.6</c:v>
                </c:pt>
                <c:pt idx="6">
                  <c:v>1180.2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16151106111736"/>
          <c:y val="3.8299212598425197E-2"/>
          <c:w val="0.42667437403657871"/>
          <c:h val="0.888216389617964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7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4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3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A6F6-0C2D-4E27-AFA6-7C6AA73D36B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43608" y="2420888"/>
            <a:ext cx="6984776" cy="345638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для граждан муниципального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образования </a:t>
            </a:r>
            <a:r>
              <a:rPr lang="ru-RU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Путиловское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 сельское поселение Кировского муниципального района Ленинградской области </a:t>
            </a:r>
            <a:endParaRPr lang="ru-RU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2023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годов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17281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9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</a:t>
            </a:r>
            <a:r>
              <a:rPr lang="ru-RU" dirty="0" smtClean="0"/>
              <a:t>расходов </a:t>
            </a:r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551" y="1268760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 бюджета </a:t>
            </a:r>
            <a:r>
              <a:rPr lang="ru-RU" dirty="0" smtClean="0"/>
              <a:t>на 2023 год запланированы в </a:t>
            </a:r>
            <a:r>
              <a:rPr lang="ru-RU" dirty="0"/>
              <a:t>сумме </a:t>
            </a:r>
            <a:r>
              <a:rPr lang="ru-RU" dirty="0" smtClean="0"/>
              <a:t>31 095,40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916832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т</a:t>
            </a:r>
            <a:r>
              <a:rPr lang="ru-RU" sz="1000" dirty="0" err="1" smtClean="0"/>
              <a:t>ыс.руб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23112"/>
              </p:ext>
            </p:extLst>
          </p:nvPr>
        </p:nvGraphicFramePr>
        <p:xfrm>
          <a:off x="812800" y="1268760"/>
          <a:ext cx="7518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75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7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83" y="799011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Расходы бюджета </a:t>
            </a:r>
            <a:r>
              <a:rPr lang="ru-RU" dirty="0" smtClean="0"/>
              <a:t>на исполнение муниципальных программ в 2023 году запланированы в </a:t>
            </a:r>
            <a:r>
              <a:rPr lang="ru-RU" dirty="0"/>
              <a:t>сумме </a:t>
            </a:r>
            <a:r>
              <a:rPr lang="ru-RU" dirty="0" smtClean="0"/>
              <a:t>16 311,00 </a:t>
            </a:r>
            <a:r>
              <a:rPr lang="ru-RU" dirty="0" err="1" smtClean="0"/>
              <a:t>тыс.руб</a:t>
            </a:r>
            <a:r>
              <a:rPr lang="ru-RU" dirty="0" smtClean="0"/>
              <a:t>. и составляют 52,45% от общего объема расходов бюджета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67109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т</a:t>
            </a:r>
            <a:r>
              <a:rPr lang="ru-RU" sz="1000" dirty="0" err="1" smtClean="0"/>
              <a:t>ыс.руб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8630"/>
              </p:ext>
            </p:extLst>
          </p:nvPr>
        </p:nvGraphicFramePr>
        <p:xfrm>
          <a:off x="128854" y="1260676"/>
          <a:ext cx="9483706" cy="598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76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43000"/>
              </p:ext>
            </p:extLst>
          </p:nvPr>
        </p:nvGraphicFramePr>
        <p:xfrm>
          <a:off x="457200" y="980727"/>
          <a:ext cx="8229599" cy="4936989"/>
        </p:xfrm>
        <a:graphic>
          <a:graphicData uri="http://schemas.openxmlformats.org/drawingml/2006/table">
            <a:tbl>
              <a:tblPr/>
              <a:tblGrid>
                <a:gridCol w="6129949"/>
                <a:gridCol w="698928"/>
                <a:gridCol w="678877"/>
                <a:gridCol w="721845"/>
              </a:tblGrid>
              <a:tr h="599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 2023 год, тыс.руб.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  2024 год, тыс.руб.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  2025 год, тыс.руб.</a:t>
                      </a:r>
                    </a:p>
                  </a:txBody>
                  <a:tcPr marL="8596" marR="8596" marT="8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"Безопасность и защита населения на территории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муниципального района Ленинградской области"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123,50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121,50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121,50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"Совершенствование и развитие дорожной сети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муниципального района Ленинградской области"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1 859,30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2 134,50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2 134,50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"Благоустройство территории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муниципального района Ленинградской области"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3 242,60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2 247,70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2 824,50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"Энергосбережение и повышение энергетической эффективности на территории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муниципального района Ленинградской области"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241,20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83,50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83,50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"Развитие культуры и массового спорта на территории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муниципального района Ленинградской области"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7 908,60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8 749,60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8 971,70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"О содействии участию населения в  осуществлении местного самоуправления в иных формах на частях территорий 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 муниципального района  Ленинградской области" № 147-оз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1 755,60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Муниципальная программа "Развитие части территории муниципального образования </a:t>
                      </a:r>
                      <a:r>
                        <a:rPr lang="ru-RU" sz="1100" b="0" i="0" u="none" strike="noStrike" dirty="0" err="1">
                          <a:effectLst/>
                          <a:latin typeface="Calibri"/>
                        </a:rPr>
                        <a:t>Путиловское</a:t>
                      </a:r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 сельское поселение Кировского муниципального района Ленинградской области, являющейся административным центром" № 3-оз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1 180,20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8596" marR="8596" marT="8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249" y="871139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Численность </a:t>
            </a:r>
            <a:r>
              <a:rPr lang="ru-RU" dirty="0" smtClean="0"/>
              <a:t>населения муниципального</a:t>
            </a:r>
            <a:endParaRPr lang="ru-RU" dirty="0"/>
          </a:p>
          <a:p>
            <a:pPr algn="ctr"/>
            <a:r>
              <a:rPr lang="ru-RU" dirty="0"/>
              <a:t>образования </a:t>
            </a:r>
            <a:r>
              <a:rPr lang="ru-RU" dirty="0" smtClean="0"/>
              <a:t>Путиловского сельское</a:t>
            </a:r>
            <a:endParaRPr lang="ru-RU" dirty="0"/>
          </a:p>
          <a:p>
            <a:pPr algn="ctr"/>
            <a:r>
              <a:rPr lang="ru-RU" dirty="0"/>
              <a:t>поселение Кировского</a:t>
            </a:r>
          </a:p>
          <a:p>
            <a:pPr algn="ctr"/>
            <a:r>
              <a:rPr lang="ru-RU" dirty="0"/>
              <a:t>муниципального района</a:t>
            </a:r>
          </a:p>
          <a:p>
            <a:pPr algn="ctr"/>
            <a:r>
              <a:rPr lang="ru-RU" dirty="0"/>
              <a:t>Ленинградской </a:t>
            </a:r>
            <a:r>
              <a:rPr lang="ru-RU" dirty="0" smtClean="0"/>
              <a:t>области по данным Росстата составляет 2,7 </a:t>
            </a:r>
            <a:r>
              <a:rPr lang="ru-RU" dirty="0" err="1" smtClean="0"/>
              <a:t>тыс.чел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653136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состав муниципального образования </a:t>
            </a:r>
            <a:r>
              <a:rPr lang="ru-RU" dirty="0" err="1" smtClean="0"/>
              <a:t>Путиловское</a:t>
            </a:r>
            <a:r>
              <a:rPr lang="ru-RU" dirty="0" smtClean="0"/>
              <a:t> сельское</a:t>
            </a:r>
            <a:endParaRPr lang="ru-RU" dirty="0"/>
          </a:p>
          <a:p>
            <a:pPr algn="ctr"/>
            <a:r>
              <a:rPr lang="ru-RU" dirty="0" smtClean="0"/>
              <a:t>Поселение Кировского </a:t>
            </a:r>
            <a:r>
              <a:rPr lang="ru-RU" dirty="0"/>
              <a:t>муниципального района Ленинградской</a:t>
            </a:r>
          </a:p>
          <a:p>
            <a:pPr algn="ctr"/>
            <a:r>
              <a:rPr lang="ru-RU" dirty="0"/>
              <a:t>области </a:t>
            </a:r>
            <a:r>
              <a:rPr lang="ru-RU" dirty="0" smtClean="0"/>
              <a:t>входят: </a:t>
            </a:r>
            <a:r>
              <a:rPr lang="ru-RU" dirty="0" err="1" smtClean="0"/>
              <a:t>с.Путилово</a:t>
            </a:r>
            <a:r>
              <a:rPr lang="ru-RU" dirty="0" smtClean="0"/>
              <a:t> – административный </a:t>
            </a:r>
            <a:r>
              <a:rPr lang="ru-RU" dirty="0"/>
              <a:t>центр, </a:t>
            </a:r>
            <a:r>
              <a:rPr lang="ru-RU" dirty="0" err="1" smtClean="0"/>
              <a:t>д.Алексеевка</a:t>
            </a:r>
            <a:r>
              <a:rPr lang="ru-RU" dirty="0" smtClean="0"/>
              <a:t>, </a:t>
            </a:r>
            <a:r>
              <a:rPr lang="ru-RU" dirty="0" err="1" smtClean="0"/>
              <a:t>д.Валовщина</a:t>
            </a:r>
            <a:r>
              <a:rPr lang="ru-RU" dirty="0" smtClean="0"/>
              <a:t>, </a:t>
            </a:r>
            <a:r>
              <a:rPr lang="ru-RU" dirty="0" err="1" smtClean="0"/>
              <a:t>д.Горная</a:t>
            </a:r>
            <a:r>
              <a:rPr lang="ru-RU" dirty="0" smtClean="0"/>
              <a:t> </a:t>
            </a:r>
            <a:r>
              <a:rPr lang="ru-RU" dirty="0" err="1" smtClean="0"/>
              <a:t>Шальдиха</a:t>
            </a:r>
            <a:r>
              <a:rPr lang="ru-RU" dirty="0" smtClean="0"/>
              <a:t>, </a:t>
            </a:r>
            <a:r>
              <a:rPr lang="ru-RU" dirty="0" err="1" smtClean="0"/>
              <a:t>д.Поляны</a:t>
            </a:r>
            <a:r>
              <a:rPr lang="ru-RU" dirty="0" smtClean="0"/>
              <a:t>, </a:t>
            </a:r>
            <a:r>
              <a:rPr lang="ru-RU" dirty="0" err="1" smtClean="0"/>
              <a:t>д.Петровщина</a:t>
            </a:r>
            <a:r>
              <a:rPr lang="ru-RU" dirty="0" smtClean="0"/>
              <a:t>, </a:t>
            </a:r>
            <a:r>
              <a:rPr lang="ru-RU" dirty="0" err="1" smtClean="0"/>
              <a:t>д.Нижняя</a:t>
            </a:r>
            <a:r>
              <a:rPr lang="ru-RU" dirty="0" smtClean="0"/>
              <a:t> </a:t>
            </a:r>
            <a:r>
              <a:rPr lang="ru-RU" dirty="0" err="1" smtClean="0"/>
              <a:t>Шальдиха</a:t>
            </a:r>
            <a:r>
              <a:rPr lang="ru-RU" dirty="0" smtClean="0"/>
              <a:t>, </a:t>
            </a:r>
            <a:r>
              <a:rPr lang="ru-RU" dirty="0" err="1" smtClean="0"/>
              <a:t>п.ст.Назия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072"/>
            <a:ext cx="24482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29" y="404664"/>
            <a:ext cx="377914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СОСТАВНЫЕ ЧАСТИ БЮДЖЕТА ПОСЕЛЕНИЯ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0080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Бюджет сельского поселения </a:t>
            </a:r>
            <a:r>
              <a:rPr lang="ru-RU" dirty="0"/>
              <a:t>– это форма образования и расходования денежных средств, предназначенных для финансового обеспечения задач и функций местного самоуправления. Утверждается ежегодно Советом депутатов на очередной финансовый год и плановый период (3 года)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551642" y="3284984"/>
            <a:ext cx="4040188" cy="1214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800" b="1" smtClean="0"/>
              <a:t>ДОХОДЫ</a:t>
            </a:r>
            <a:endParaRPr lang="ru-RU" sz="4800" b="1" dirty="0" smtClean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000628" y="3357562"/>
            <a:ext cx="3857652" cy="12144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6600" smtClean="0"/>
              <a:t> </a:t>
            </a:r>
            <a:r>
              <a:rPr lang="ru-RU" sz="4800" b="1" smtClean="0"/>
              <a:t>РАСХОДЫ</a:t>
            </a:r>
            <a:endParaRPr lang="ru-RU" sz="4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857760"/>
            <a:ext cx="37147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ДЕФИЦИТ</a:t>
            </a:r>
            <a:r>
              <a:rPr lang="ru-RU" sz="2800" dirty="0" smtClean="0"/>
              <a:t> </a:t>
            </a:r>
            <a:r>
              <a:rPr lang="ru-RU" sz="4800" dirty="0" smtClean="0"/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54319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318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Доходы бюджета </a:t>
            </a:r>
            <a:r>
              <a:rPr lang="ru-RU" sz="1400" dirty="0"/>
              <a:t>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9" y="2004410"/>
            <a:ext cx="4131904" cy="282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2827" y="15567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Налоговые доходы </a:t>
            </a:r>
            <a:r>
              <a:rPr lang="ru-RU" sz="1400" dirty="0"/>
              <a:t>-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местных налогов и сборов, а также пеней и штрафов по ним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1409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Неналоговые доходы </a:t>
            </a:r>
            <a:r>
              <a:rPr lang="ru-RU" sz="1400" dirty="0"/>
              <a:t>- платежи в виде штрафов, санкций за нарушение законодательства, платежи за пользование имуществом государства, средства самообложения граждан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2827" y="43498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Безвозмездные поступления </a:t>
            </a:r>
            <a:r>
              <a:rPr lang="ru-RU" sz="1400" dirty="0"/>
              <a:t>- платежи в виде штрафов, санкций за нарушение законодательства, платежи за пользование имуществом государства, средства самообложения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35555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948432"/>
            <a:ext cx="2016125" cy="11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29"/>
          <p:cNvSpPr>
            <a:spLocks noChangeArrowheads="1"/>
          </p:cNvSpPr>
          <p:nvPr/>
        </p:nvSpPr>
        <p:spPr bwMode="auto">
          <a:xfrm>
            <a:off x="971550" y="2219728"/>
            <a:ext cx="2232025" cy="2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Культура, кинематография </a:t>
            </a:r>
          </a:p>
        </p:txBody>
      </p:sp>
      <p:pic>
        <p:nvPicPr>
          <p:cNvPr id="8" name="Picture 22" descr="жк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62" y="2726018"/>
            <a:ext cx="2089150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35"/>
          <p:cNvSpPr>
            <a:spLocks noChangeArrowheads="1"/>
          </p:cNvSpPr>
          <p:nvPr/>
        </p:nvSpPr>
        <p:spPr bwMode="auto">
          <a:xfrm>
            <a:off x="951874" y="3965855"/>
            <a:ext cx="2447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Жилищно-коммунальное хозяйство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460" y="931738"/>
            <a:ext cx="1915954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3585289" y="2365917"/>
            <a:ext cx="2016125" cy="2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оборона</a:t>
            </a: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060" y="2876653"/>
            <a:ext cx="1915954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0"/>
          <p:cNvSpPr>
            <a:spLocks noChangeArrowheads="1"/>
          </p:cNvSpPr>
          <p:nvPr/>
        </p:nvSpPr>
        <p:spPr bwMode="auto">
          <a:xfrm>
            <a:off x="3612175" y="4129344"/>
            <a:ext cx="2016125" cy="4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экономика</a:t>
            </a:r>
          </a:p>
        </p:txBody>
      </p:sp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085" y="4895815"/>
            <a:ext cx="2065125" cy="11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1422376" y="6132641"/>
            <a:ext cx="2160588" cy="2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Социальная политика</a:t>
            </a: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479" y="908720"/>
            <a:ext cx="1793139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2"/>
          <p:cNvSpPr>
            <a:spLocks noChangeArrowheads="1"/>
          </p:cNvSpPr>
          <p:nvPr/>
        </p:nvSpPr>
        <p:spPr bwMode="auto">
          <a:xfrm>
            <a:off x="6100297" y="2286073"/>
            <a:ext cx="2015504" cy="8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24" descr="оч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26387"/>
            <a:ext cx="2087562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6"/>
          <p:cNvSpPr>
            <a:spLocks noChangeArrowheads="1"/>
          </p:cNvSpPr>
          <p:nvPr/>
        </p:nvSpPr>
        <p:spPr bwMode="auto">
          <a:xfrm>
            <a:off x="6084888" y="4451937"/>
            <a:ext cx="2087562" cy="4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Общегосударственные вопросы</a:t>
            </a:r>
            <a:endParaRPr lang="ru-RU" sz="13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1" descr="C:\Users\1\Desktop\iRIN2965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932218"/>
            <a:ext cx="2214578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320257" y="6278830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Физическая культура и спорт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Расходы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3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libri" panose="020F0502020204030204" pitchFamily="34" charset="0"/>
              </a:rPr>
              <a:t>ОСНОВНЫЕ ПОНЯТИЯ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85861"/>
            <a:ext cx="8229600" cy="5715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Расходы бюджета сопоставляются с доходами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421484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ДОХОДЫ</a:t>
            </a:r>
            <a:r>
              <a:rPr lang="ru-RU" dirty="0" smtClean="0">
                <a:latin typeface="Calibri" panose="020F0502020204030204" pitchFamily="34" charset="0"/>
              </a:rPr>
              <a:t> 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Доходы: налоговые, неналоговые и безвозмездные поступления. бюджета сопоставляются с доходами 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928802"/>
            <a:ext cx="3857652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РАСХОДЫ</a:t>
            </a:r>
            <a:r>
              <a:rPr lang="ru-RU" dirty="0" smtClean="0"/>
              <a:t>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357694"/>
            <a:ext cx="82868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Доходы – Расходы = Дефицит (</a:t>
            </a:r>
            <a:r>
              <a:rPr lang="ru-RU" sz="2000" dirty="0" err="1" smtClean="0"/>
              <a:t>Профицит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5000636"/>
            <a:ext cx="271464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превышение доходов над расходами образует положительный остаток бюджета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ПРОФИЦИТ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kisspng-libra-measuring-scales-weight-economy-horoscope-5b3707b7217ba6.1057736915303331111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857760"/>
            <a:ext cx="2647377" cy="20002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0826" y="5000636"/>
            <a:ext cx="242889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если расходная часть бюджета превышает доходную, то бюджет формируется с </a:t>
            </a:r>
            <a:r>
              <a:rPr lang="ru-RU" dirty="0" smtClean="0">
                <a:solidFill>
                  <a:srgbClr val="FF0000"/>
                </a:solidFill>
              </a:rPr>
              <a:t>ДЕФИЦИТОМ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0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характеристики бюджета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58713"/>
              </p:ext>
            </p:extLst>
          </p:nvPr>
        </p:nvGraphicFramePr>
        <p:xfrm>
          <a:off x="440908" y="980728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1248508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т</a:t>
            </a:r>
            <a:r>
              <a:rPr lang="ru-RU" sz="1000" dirty="0" err="1" smtClean="0"/>
              <a:t>ыс.руб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9063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0198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92280" y="1340768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6920" y="1916832"/>
            <a:ext cx="2084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Структура доходов бюджета</a:t>
            </a:r>
          </a:p>
        </p:txBody>
      </p:sp>
      <p:graphicFrame>
        <p:nvGraphicFramePr>
          <p:cNvPr id="13" name="Диаграмма 12" title="структур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964106"/>
              </p:ext>
            </p:extLst>
          </p:nvPr>
        </p:nvGraphicFramePr>
        <p:xfrm>
          <a:off x="6172175" y="2420888"/>
          <a:ext cx="2886075" cy="123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0192" y="4498871"/>
            <a:ext cx="2227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Структура налоговых доходов 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480220"/>
              </p:ext>
            </p:extLst>
          </p:nvPr>
        </p:nvGraphicFramePr>
        <p:xfrm>
          <a:off x="5438775" y="4775870"/>
          <a:ext cx="3705225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75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340768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2023 год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6019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11580" y="1844823"/>
            <a:ext cx="2388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Структура неналоговых доходов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569279"/>
              </p:ext>
            </p:extLst>
          </p:nvPr>
        </p:nvGraphicFramePr>
        <p:xfrm>
          <a:off x="6127304" y="2162917"/>
          <a:ext cx="3448050" cy="274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95302" y="4472521"/>
            <a:ext cx="2820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Структура безвозмездных поступлений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045178"/>
              </p:ext>
            </p:extLst>
          </p:nvPr>
        </p:nvGraphicFramePr>
        <p:xfrm>
          <a:off x="5627286" y="4752478"/>
          <a:ext cx="3409949" cy="20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3403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676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Путиловское сельское поселение Кировского муниципального района Ленинградской области на 2021 год и на плановый период 2022 и 2023 годов</dc:title>
  <dc:creator>user</dc:creator>
  <cp:lastModifiedBy>глава</cp:lastModifiedBy>
  <cp:revision>56</cp:revision>
  <dcterms:created xsi:type="dcterms:W3CDTF">2021-03-09T09:19:08Z</dcterms:created>
  <dcterms:modified xsi:type="dcterms:W3CDTF">2023-03-15T10:24:04Z</dcterms:modified>
</cp:coreProperties>
</file>